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67" r:id="rId3"/>
    <p:sldId id="1170" r:id="rId4"/>
    <p:sldId id="1171" r:id="rId5"/>
    <p:sldId id="1175" r:id="rId6"/>
    <p:sldId id="1179" r:id="rId7"/>
    <p:sldId id="1181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412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 高中语文 选择性必修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下册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2025/9/21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第二单元  中国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现当代作家作品研习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作文加油站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492122" y="1054477"/>
            <a:ext cx="2110512" cy="576248"/>
            <a:chOff x="4492122" y="1054477"/>
            <a:chExt cx="2110512" cy="576248"/>
          </a:xfrm>
        </p:grpSpPr>
        <p:pic>
          <p:nvPicPr>
            <p:cNvPr id="5" name="如何做到情景交融.eps" descr="id:2147491017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492122" y="1161742"/>
              <a:ext cx="1143000" cy="431800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4871070" y="1054477"/>
              <a:ext cx="1731564" cy="5762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zh-CN" altLang="en-US" sz="2400">
                  <a:solidFill>
                    <a:srgbClr val="00B0F0"/>
                  </a:solidFill>
                  <a:cs typeface="Times New Roman" panose="02020603050405020304" pitchFamily="18" charset="0"/>
                </a:rPr>
                <a:t>语言的锤炼</a:t>
              </a:r>
              <a:endParaRPr lang="zh-CN" altLang="zh-CN" sz="105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2238241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学是语言的艺术。我们常常被生动的文学形象所吸引，却容易忽略了塑造这些形象的语言本身。但有趣的是，当我们被某个文学形象深深打动时，那些精彩的语句往往会在我们脑海中留下深刻的印记。这正说明优秀的文学作品，必然离不开作者对语言的精心锤炼。那么，如何才能练就这样的语言功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281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2792239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锤炼语言，需要推敲词语，关注词语的意义与用法、感情色彩、语体色彩。此外，在小说、戏剧等文体中，还要考虑语言是否与人物形象契合；在诗歌、广播稿等文体中还要考虑词语声音的锤炼。一个对语言艺术有要求的作家，在创作过程中常常会反复推敲，增删修改，有时仅仅改动一两个词语，却能产生极大的艺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效果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93476" y="696178"/>
            <a:ext cx="4206601" cy="576248"/>
            <a:chOff x="193476" y="696178"/>
            <a:chExt cx="4206601" cy="576248"/>
          </a:xfrm>
        </p:grpSpPr>
        <p:grpSp>
          <p:nvGrpSpPr>
            <p:cNvPr id="10" name="组合 9"/>
            <p:cNvGrpSpPr/>
            <p:nvPr/>
          </p:nvGrpSpPr>
          <p:grpSpPr>
            <a:xfrm>
              <a:off x="360854" y="981105"/>
              <a:ext cx="3923005" cy="287655"/>
              <a:chOff x="5448776" y="3285172"/>
              <a:chExt cx="3923005" cy="287655"/>
            </a:xfrm>
          </p:grpSpPr>
          <p:pic>
            <p:nvPicPr>
              <p:cNvPr id="7" name="标1左.jpg" descr="id:2147491024;FounderCES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448776" y="3285172"/>
                <a:ext cx="1292860" cy="287655"/>
              </a:xfrm>
              <a:prstGeom prst="rect">
                <a:avLst/>
              </a:prstGeom>
            </p:spPr>
          </p:pic>
          <p:pic>
            <p:nvPicPr>
              <p:cNvPr id="8" name="标1中.jpg" descr="id:2147491031;FounderCES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43278" y="3285172"/>
                <a:ext cx="1182370" cy="287655"/>
              </a:xfrm>
              <a:prstGeom prst="rect">
                <a:avLst/>
              </a:prstGeom>
            </p:spPr>
          </p:pic>
          <p:pic>
            <p:nvPicPr>
              <p:cNvPr id="9" name="标1右.jpg" descr="id:2147491038;FounderCES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95406" y="3285172"/>
                <a:ext cx="1476375" cy="287655"/>
              </a:xfrm>
              <a:prstGeom prst="rect">
                <a:avLst/>
              </a:prstGeom>
            </p:spPr>
          </p:pic>
        </p:grpSp>
        <p:sp>
          <p:nvSpPr>
            <p:cNvPr id="12" name="矩形 11"/>
            <p:cNvSpPr/>
            <p:nvPr/>
          </p:nvSpPr>
          <p:spPr>
            <a:xfrm>
              <a:off x="193476" y="696178"/>
              <a:ext cx="4206601" cy="5762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zh-CN" altLang="en-US" sz="2400">
                  <a:solidFill>
                    <a:srgbClr val="F081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一、推敲词语，让语言更准确</a:t>
              </a:r>
              <a:endParaRPr lang="zh-CN" altLang="zh-CN" sz="105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7949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19194"/>
          </a:xfrm>
        </p:spPr>
        <p:txBody>
          <a:bodyPr/>
          <a:lstStyle/>
          <a:p>
            <a:pPr indent="612140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鲁迅创作《阿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正传》时做了一些词句修改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请你说说下面这个例子中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修改后的词语为什么更好。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怕尼姑又放出黑狗来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拾起萝卜便走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沿路又捡了几块小石头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但黑狗却并不再出现。阿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于是舍了石块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怕尼姑又放出黑狗来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拾起萝卜便走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沿路又捡了几块小石头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但黑狗却并不再出现。阿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于是抛了石块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明确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都有丢掉、不要的意思。但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往往指将无用之物扔得远远的，程度彻底；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只显示结果，对动作的表现不如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明确。石头是阿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捡来对付黑狗的，黑狗不再出现，石头也就成了无用之物，用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更好。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所表现的动态更明确，写出了阿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的得意，表现出阿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自以为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胜利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的心态，与人物形象更契合。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642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3416320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锤炼语言，要灵活运用不同的句式，不同的句式，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表达效果各不相同。例如：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《再别康桥》诗句较为整齐，全诗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节，每节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句，每句字数相近，让人感受到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建筑美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《茶馆》中，康六的那句台词：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我能够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这里作者故意只写半句话，却比写完整的一句话效果要好得多。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所以要锤炼语言，必须熟悉各种句式类型及其表达效果，如长句与短句，整句和散句，陈述句、疑问句、感叹句、祈使句，常式句和变式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93476" y="696178"/>
            <a:ext cx="4206601" cy="576248"/>
            <a:chOff x="193476" y="696178"/>
            <a:chExt cx="4206601" cy="576248"/>
          </a:xfrm>
        </p:grpSpPr>
        <p:grpSp>
          <p:nvGrpSpPr>
            <p:cNvPr id="10" name="组合 9"/>
            <p:cNvGrpSpPr/>
            <p:nvPr/>
          </p:nvGrpSpPr>
          <p:grpSpPr>
            <a:xfrm>
              <a:off x="360854" y="981105"/>
              <a:ext cx="3923005" cy="287655"/>
              <a:chOff x="5448776" y="3285172"/>
              <a:chExt cx="3923005" cy="287655"/>
            </a:xfrm>
          </p:grpSpPr>
          <p:pic>
            <p:nvPicPr>
              <p:cNvPr id="7" name="标1左.jpg" descr="id:2147491024;FounderCES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448776" y="3285172"/>
                <a:ext cx="1292860" cy="287655"/>
              </a:xfrm>
              <a:prstGeom prst="rect">
                <a:avLst/>
              </a:prstGeom>
            </p:spPr>
          </p:pic>
          <p:pic>
            <p:nvPicPr>
              <p:cNvPr id="8" name="标1中.jpg" descr="id:2147491031;FounderCES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43278" y="3285172"/>
                <a:ext cx="1182370" cy="287655"/>
              </a:xfrm>
              <a:prstGeom prst="rect">
                <a:avLst/>
              </a:prstGeom>
            </p:spPr>
          </p:pic>
          <p:pic>
            <p:nvPicPr>
              <p:cNvPr id="9" name="标1右.jpg" descr="id:2147491038;FounderCES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95406" y="3285172"/>
                <a:ext cx="1476375" cy="287655"/>
              </a:xfrm>
              <a:prstGeom prst="rect">
                <a:avLst/>
              </a:prstGeom>
            </p:spPr>
          </p:pic>
        </p:grpSp>
        <p:sp>
          <p:nvSpPr>
            <p:cNvPr id="12" name="矩形 11"/>
            <p:cNvSpPr/>
            <p:nvPr/>
          </p:nvSpPr>
          <p:spPr>
            <a:xfrm>
              <a:off x="193476" y="696178"/>
              <a:ext cx="4206601" cy="5762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zh-CN" altLang="en-US" sz="2400">
                  <a:solidFill>
                    <a:srgbClr val="F081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二、活用句式，让语言更灵动</a:t>
              </a:r>
              <a:endParaRPr lang="zh-CN" altLang="zh-CN" sz="105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0627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3329758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我们通常所说的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修辞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狭义上的，指的是修辞手法或修辞格，是为了增强语言表达效果而运用的一些修饰描摹的特殊方法。修辞手法是语言最佳表达形式的概括和总结，对丰富和发展民族语言的表达方式、提高语言的交际功能，具有重要的地位和作用。修辞手法可谓是语言艺术的精华，文学作品善于运用修辞手法，从而创造了许许多多精妙绝伦的句子。常见修辞有比喻、白描、比拟、衬托、双关、顶真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又名顶针、联珠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）、对比、对偶、反复、反问、反语、留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白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193476" y="696178"/>
            <a:ext cx="4206601" cy="576248"/>
            <a:chOff x="193476" y="696178"/>
            <a:chExt cx="4206601" cy="576248"/>
          </a:xfrm>
        </p:grpSpPr>
        <p:grpSp>
          <p:nvGrpSpPr>
            <p:cNvPr id="10" name="组合 9"/>
            <p:cNvGrpSpPr/>
            <p:nvPr/>
          </p:nvGrpSpPr>
          <p:grpSpPr>
            <a:xfrm>
              <a:off x="360854" y="981105"/>
              <a:ext cx="3923005" cy="287655"/>
              <a:chOff x="5448776" y="3285172"/>
              <a:chExt cx="3923005" cy="287655"/>
            </a:xfrm>
          </p:grpSpPr>
          <p:pic>
            <p:nvPicPr>
              <p:cNvPr id="7" name="标1左.jpg" descr="id:2147491024;FounderCES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448776" y="3285172"/>
                <a:ext cx="1292860" cy="287655"/>
              </a:xfrm>
              <a:prstGeom prst="rect">
                <a:avLst/>
              </a:prstGeom>
            </p:spPr>
          </p:pic>
          <p:pic>
            <p:nvPicPr>
              <p:cNvPr id="8" name="标1中.jpg" descr="id:2147491031;FounderCES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43278" y="3285172"/>
                <a:ext cx="1182370" cy="287655"/>
              </a:xfrm>
              <a:prstGeom prst="rect">
                <a:avLst/>
              </a:prstGeom>
            </p:spPr>
          </p:pic>
          <p:pic>
            <p:nvPicPr>
              <p:cNvPr id="9" name="标1右.jpg" descr="id:2147491038;FounderCES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95406" y="3285172"/>
                <a:ext cx="1476375" cy="287655"/>
              </a:xfrm>
              <a:prstGeom prst="rect">
                <a:avLst/>
              </a:prstGeom>
            </p:spPr>
          </p:pic>
        </p:grpSp>
        <p:sp>
          <p:nvSpPr>
            <p:cNvPr id="12" name="矩形 11"/>
            <p:cNvSpPr/>
            <p:nvPr/>
          </p:nvSpPr>
          <p:spPr>
            <a:xfrm>
              <a:off x="193476" y="696178"/>
              <a:ext cx="4206601" cy="5762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zh-CN" altLang="en-US" sz="2400">
                  <a:solidFill>
                    <a:srgbClr val="F081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三、巧用修辞，让语言更传神</a:t>
              </a:r>
              <a:endParaRPr lang="zh-CN" altLang="zh-CN" sz="105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9465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1130246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一方水土养一方人，作家常常将自己方言中的词汇和表达习惯运用到文学作品中，从而使作品呈现出独特的风味，也折射出不同地域文化的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93476" y="696178"/>
            <a:ext cx="4206601" cy="576248"/>
            <a:chOff x="193476" y="696178"/>
            <a:chExt cx="4206601" cy="576248"/>
          </a:xfrm>
        </p:grpSpPr>
        <p:grpSp>
          <p:nvGrpSpPr>
            <p:cNvPr id="10" name="组合 9"/>
            <p:cNvGrpSpPr/>
            <p:nvPr/>
          </p:nvGrpSpPr>
          <p:grpSpPr>
            <a:xfrm>
              <a:off x="360854" y="981105"/>
              <a:ext cx="3923005" cy="287655"/>
              <a:chOff x="5448776" y="3285172"/>
              <a:chExt cx="3923005" cy="287655"/>
            </a:xfrm>
          </p:grpSpPr>
          <p:pic>
            <p:nvPicPr>
              <p:cNvPr id="7" name="标1左.jpg" descr="id:2147491024;FounderCES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448776" y="3285172"/>
                <a:ext cx="1292860" cy="287655"/>
              </a:xfrm>
              <a:prstGeom prst="rect">
                <a:avLst/>
              </a:prstGeom>
            </p:spPr>
          </p:pic>
          <p:pic>
            <p:nvPicPr>
              <p:cNvPr id="8" name="标1中.jpg" descr="id:2147491031;FounderCES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43278" y="3285172"/>
                <a:ext cx="1182370" cy="287655"/>
              </a:xfrm>
              <a:prstGeom prst="rect">
                <a:avLst/>
              </a:prstGeom>
            </p:spPr>
          </p:pic>
          <p:pic>
            <p:nvPicPr>
              <p:cNvPr id="9" name="标1右.jpg" descr="id:2147491038;FounderCES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95406" y="3285172"/>
                <a:ext cx="1476375" cy="287655"/>
              </a:xfrm>
              <a:prstGeom prst="rect">
                <a:avLst/>
              </a:prstGeom>
            </p:spPr>
          </p:pic>
        </p:grpSp>
        <p:sp>
          <p:nvSpPr>
            <p:cNvPr id="12" name="矩形 11"/>
            <p:cNvSpPr/>
            <p:nvPr/>
          </p:nvSpPr>
          <p:spPr>
            <a:xfrm>
              <a:off x="193476" y="696178"/>
              <a:ext cx="4206601" cy="5762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zh-CN" altLang="en-US" sz="2400">
                  <a:solidFill>
                    <a:srgbClr val="F081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四、地域特色，让语言更有趣</a:t>
              </a:r>
              <a:endParaRPr lang="zh-CN" altLang="zh-CN" sz="105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313922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12140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打破常规，让语言更新奇。著名作家王安忆说：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所谓陌生化，就是对常规常识的偏离，造成语言理解与感受上的陌生感。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杜甫也说：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为人性僻耽佳句，语不惊人死不休。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自古以来，文学家都在语言的新奇方面有着不懈的追求。他们反复锤炼语言，力求打破常规，推陈出新。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34566" y="2492896"/>
            <a:ext cx="3949293" cy="576248"/>
            <a:chOff x="334566" y="696178"/>
            <a:chExt cx="3949293" cy="576248"/>
          </a:xfrm>
        </p:grpSpPr>
        <p:grpSp>
          <p:nvGrpSpPr>
            <p:cNvPr id="15" name="组合 14"/>
            <p:cNvGrpSpPr/>
            <p:nvPr/>
          </p:nvGrpSpPr>
          <p:grpSpPr>
            <a:xfrm>
              <a:off x="360854" y="981105"/>
              <a:ext cx="3923005" cy="287655"/>
              <a:chOff x="5448776" y="3285172"/>
              <a:chExt cx="3923005" cy="287655"/>
            </a:xfrm>
          </p:grpSpPr>
          <p:pic>
            <p:nvPicPr>
              <p:cNvPr id="17" name="标1左.jpg" descr="id:2147491024;FounderCES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448776" y="3285172"/>
                <a:ext cx="1292860" cy="287655"/>
              </a:xfrm>
              <a:prstGeom prst="rect">
                <a:avLst/>
              </a:prstGeom>
            </p:spPr>
          </p:pic>
          <p:pic>
            <p:nvPicPr>
              <p:cNvPr id="18" name="标1中.jpg" descr="id:2147491031;FounderCES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43278" y="3285172"/>
                <a:ext cx="1182370" cy="287655"/>
              </a:xfrm>
              <a:prstGeom prst="rect">
                <a:avLst/>
              </a:prstGeom>
            </p:spPr>
          </p:pic>
          <p:pic>
            <p:nvPicPr>
              <p:cNvPr id="19" name="标1右.jpg" descr="id:2147491038;FounderCES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95406" y="3285172"/>
                <a:ext cx="1476375" cy="287655"/>
              </a:xfrm>
              <a:prstGeom prst="rect">
                <a:avLst/>
              </a:prstGeom>
            </p:spPr>
          </p:pic>
        </p:grpSp>
        <p:sp>
          <p:nvSpPr>
            <p:cNvPr id="16" name="矩形 15"/>
            <p:cNvSpPr/>
            <p:nvPr/>
          </p:nvSpPr>
          <p:spPr>
            <a:xfrm>
              <a:off x="334566" y="696178"/>
              <a:ext cx="2659702" cy="5762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zh-CN" altLang="en-US" sz="2400">
                  <a:solidFill>
                    <a:srgbClr val="F081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五、语言的陌生化</a:t>
              </a:r>
              <a:endParaRPr lang="zh-CN" altLang="zh-CN" sz="105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9121070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831</Words>
  <Application>Microsoft Office PowerPoint</Application>
  <PresentationFormat>自定义</PresentationFormat>
  <Paragraphs>20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407</cp:revision>
  <dcterms:created xsi:type="dcterms:W3CDTF">2020-11-06T05:24:00Z</dcterms:created>
  <dcterms:modified xsi:type="dcterms:W3CDTF">2025-09-21T03:32:24Z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